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261600" cy="7200900"/>
  <p:notesSz cx="6797675" cy="9928225"/>
  <p:defaultTextStyle>
    <a:defPPr>
      <a:defRPr lang="de-DE"/>
    </a:defPPr>
    <a:lvl1pPr marL="0" algn="l" defTabSz="9977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8894" algn="l" defTabSz="9977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7787" algn="l" defTabSz="9977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6681" algn="l" defTabSz="9977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5575" algn="l" defTabSz="9977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94468" algn="l" defTabSz="9977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93362" algn="l" defTabSz="9977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92256" algn="l" defTabSz="9977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91149" algn="l" defTabSz="9977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32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354" y="66"/>
      </p:cViewPr>
      <p:guideLst>
        <p:guide orient="horz" pos="2268"/>
        <p:guide pos="32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69620" y="2236947"/>
            <a:ext cx="8722360" cy="154352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39240" y="4080511"/>
            <a:ext cx="7183120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8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7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6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5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94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93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92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9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5BBD-D462-4C32-82DC-6D490D9056A4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629A-B143-479B-904E-8E4C6FEF07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2089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5BBD-D462-4C32-82DC-6D490D9056A4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629A-B143-479B-904E-8E4C6FEF07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4467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439660" y="288371"/>
            <a:ext cx="2308860" cy="614410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13080" y="288371"/>
            <a:ext cx="6755554" cy="614410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5BBD-D462-4C32-82DC-6D490D9056A4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629A-B143-479B-904E-8E4C6FEF07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012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5BBD-D462-4C32-82DC-6D490D9056A4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629A-B143-479B-904E-8E4C6FEF07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6913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0596" y="4627246"/>
            <a:ext cx="8722360" cy="1430179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10596" y="3052049"/>
            <a:ext cx="8722360" cy="1575197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889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778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66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55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944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9336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9225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911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5BBD-D462-4C32-82DC-6D490D9056A4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629A-B143-479B-904E-8E4C6FEF07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956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13080" y="1680210"/>
            <a:ext cx="4532206" cy="475226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216314" y="1680210"/>
            <a:ext cx="4532206" cy="475226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5BBD-D462-4C32-82DC-6D490D9056A4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629A-B143-479B-904E-8E4C6FEF07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3001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13081" y="1611869"/>
            <a:ext cx="4533988" cy="67175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8894" indent="0">
              <a:buNone/>
              <a:defRPr sz="2200" b="1"/>
            </a:lvl2pPr>
            <a:lvl3pPr marL="997787" indent="0">
              <a:buNone/>
              <a:defRPr sz="2000" b="1"/>
            </a:lvl3pPr>
            <a:lvl4pPr marL="1496681" indent="0">
              <a:buNone/>
              <a:defRPr sz="1700" b="1"/>
            </a:lvl4pPr>
            <a:lvl5pPr marL="1995575" indent="0">
              <a:buNone/>
              <a:defRPr sz="1700" b="1"/>
            </a:lvl5pPr>
            <a:lvl6pPr marL="2494468" indent="0">
              <a:buNone/>
              <a:defRPr sz="1700" b="1"/>
            </a:lvl6pPr>
            <a:lvl7pPr marL="2993362" indent="0">
              <a:buNone/>
              <a:defRPr sz="1700" b="1"/>
            </a:lvl7pPr>
            <a:lvl8pPr marL="3492256" indent="0">
              <a:buNone/>
              <a:defRPr sz="1700" b="1"/>
            </a:lvl8pPr>
            <a:lvl9pPr marL="3991149" indent="0">
              <a:buNone/>
              <a:defRPr sz="17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3081" y="2283619"/>
            <a:ext cx="4533988" cy="414885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212751" y="1611869"/>
            <a:ext cx="4535769" cy="67175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8894" indent="0">
              <a:buNone/>
              <a:defRPr sz="2200" b="1"/>
            </a:lvl2pPr>
            <a:lvl3pPr marL="997787" indent="0">
              <a:buNone/>
              <a:defRPr sz="2000" b="1"/>
            </a:lvl3pPr>
            <a:lvl4pPr marL="1496681" indent="0">
              <a:buNone/>
              <a:defRPr sz="1700" b="1"/>
            </a:lvl4pPr>
            <a:lvl5pPr marL="1995575" indent="0">
              <a:buNone/>
              <a:defRPr sz="1700" b="1"/>
            </a:lvl5pPr>
            <a:lvl6pPr marL="2494468" indent="0">
              <a:buNone/>
              <a:defRPr sz="1700" b="1"/>
            </a:lvl6pPr>
            <a:lvl7pPr marL="2993362" indent="0">
              <a:buNone/>
              <a:defRPr sz="1700" b="1"/>
            </a:lvl7pPr>
            <a:lvl8pPr marL="3492256" indent="0">
              <a:buNone/>
              <a:defRPr sz="1700" b="1"/>
            </a:lvl8pPr>
            <a:lvl9pPr marL="3991149" indent="0">
              <a:buNone/>
              <a:defRPr sz="17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212751" y="2283619"/>
            <a:ext cx="4535769" cy="414885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5BBD-D462-4C32-82DC-6D490D9056A4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629A-B143-479B-904E-8E4C6FEF07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3305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5BBD-D462-4C32-82DC-6D490D9056A4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629A-B143-479B-904E-8E4C6FEF07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4520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5BBD-D462-4C32-82DC-6D490D9056A4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629A-B143-479B-904E-8E4C6FEF07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7357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3081" y="286702"/>
            <a:ext cx="3375996" cy="122015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12000" y="286703"/>
            <a:ext cx="5736520" cy="6145768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13081" y="1506856"/>
            <a:ext cx="3375996" cy="4925616"/>
          </a:xfrm>
        </p:spPr>
        <p:txBody>
          <a:bodyPr/>
          <a:lstStyle>
            <a:lvl1pPr marL="0" indent="0">
              <a:buNone/>
              <a:defRPr sz="1500"/>
            </a:lvl1pPr>
            <a:lvl2pPr marL="498894" indent="0">
              <a:buNone/>
              <a:defRPr sz="1300"/>
            </a:lvl2pPr>
            <a:lvl3pPr marL="997787" indent="0">
              <a:buNone/>
              <a:defRPr sz="1100"/>
            </a:lvl3pPr>
            <a:lvl4pPr marL="1496681" indent="0">
              <a:buNone/>
              <a:defRPr sz="1000"/>
            </a:lvl4pPr>
            <a:lvl5pPr marL="1995575" indent="0">
              <a:buNone/>
              <a:defRPr sz="1000"/>
            </a:lvl5pPr>
            <a:lvl6pPr marL="2494468" indent="0">
              <a:buNone/>
              <a:defRPr sz="1000"/>
            </a:lvl6pPr>
            <a:lvl7pPr marL="2993362" indent="0">
              <a:buNone/>
              <a:defRPr sz="1000"/>
            </a:lvl7pPr>
            <a:lvl8pPr marL="3492256" indent="0">
              <a:buNone/>
              <a:defRPr sz="1000"/>
            </a:lvl8pPr>
            <a:lvl9pPr marL="3991149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5BBD-D462-4C32-82DC-6D490D9056A4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629A-B143-479B-904E-8E4C6FEF07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6350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11345" y="5040630"/>
            <a:ext cx="6156960" cy="59507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011345" y="643414"/>
            <a:ext cx="6156960" cy="4320540"/>
          </a:xfrm>
        </p:spPr>
        <p:txBody>
          <a:bodyPr/>
          <a:lstStyle>
            <a:lvl1pPr marL="0" indent="0">
              <a:buNone/>
              <a:defRPr sz="3500"/>
            </a:lvl1pPr>
            <a:lvl2pPr marL="498894" indent="0">
              <a:buNone/>
              <a:defRPr sz="3100"/>
            </a:lvl2pPr>
            <a:lvl3pPr marL="997787" indent="0">
              <a:buNone/>
              <a:defRPr sz="2600"/>
            </a:lvl3pPr>
            <a:lvl4pPr marL="1496681" indent="0">
              <a:buNone/>
              <a:defRPr sz="2200"/>
            </a:lvl4pPr>
            <a:lvl5pPr marL="1995575" indent="0">
              <a:buNone/>
              <a:defRPr sz="2200"/>
            </a:lvl5pPr>
            <a:lvl6pPr marL="2494468" indent="0">
              <a:buNone/>
              <a:defRPr sz="2200"/>
            </a:lvl6pPr>
            <a:lvl7pPr marL="2993362" indent="0">
              <a:buNone/>
              <a:defRPr sz="2200"/>
            </a:lvl7pPr>
            <a:lvl8pPr marL="3492256" indent="0">
              <a:buNone/>
              <a:defRPr sz="2200"/>
            </a:lvl8pPr>
            <a:lvl9pPr marL="3991149" indent="0">
              <a:buNone/>
              <a:defRPr sz="22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011345" y="5635705"/>
            <a:ext cx="6156960" cy="845105"/>
          </a:xfrm>
        </p:spPr>
        <p:txBody>
          <a:bodyPr/>
          <a:lstStyle>
            <a:lvl1pPr marL="0" indent="0">
              <a:buNone/>
              <a:defRPr sz="1500"/>
            </a:lvl1pPr>
            <a:lvl2pPr marL="498894" indent="0">
              <a:buNone/>
              <a:defRPr sz="1300"/>
            </a:lvl2pPr>
            <a:lvl3pPr marL="997787" indent="0">
              <a:buNone/>
              <a:defRPr sz="1100"/>
            </a:lvl3pPr>
            <a:lvl4pPr marL="1496681" indent="0">
              <a:buNone/>
              <a:defRPr sz="1000"/>
            </a:lvl4pPr>
            <a:lvl5pPr marL="1995575" indent="0">
              <a:buNone/>
              <a:defRPr sz="1000"/>
            </a:lvl5pPr>
            <a:lvl6pPr marL="2494468" indent="0">
              <a:buNone/>
              <a:defRPr sz="1000"/>
            </a:lvl6pPr>
            <a:lvl7pPr marL="2993362" indent="0">
              <a:buNone/>
              <a:defRPr sz="1000"/>
            </a:lvl7pPr>
            <a:lvl8pPr marL="3492256" indent="0">
              <a:buNone/>
              <a:defRPr sz="1000"/>
            </a:lvl8pPr>
            <a:lvl9pPr marL="3991149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5BBD-D462-4C32-82DC-6D490D9056A4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629A-B143-479B-904E-8E4C6FEF07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4700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13080" y="288370"/>
            <a:ext cx="9235440" cy="1200150"/>
          </a:xfrm>
          <a:prstGeom prst="rect">
            <a:avLst/>
          </a:prstGeom>
        </p:spPr>
        <p:txBody>
          <a:bodyPr vert="horz" lIns="99779" tIns="49890" rIns="99779" bIns="4989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13080" y="1680210"/>
            <a:ext cx="9235440" cy="4752261"/>
          </a:xfrm>
          <a:prstGeom prst="rect">
            <a:avLst/>
          </a:prstGeom>
        </p:spPr>
        <p:txBody>
          <a:bodyPr vert="horz" lIns="99779" tIns="49890" rIns="99779" bIns="4989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13080" y="6674168"/>
            <a:ext cx="2394374" cy="383381"/>
          </a:xfrm>
          <a:prstGeom prst="rect">
            <a:avLst/>
          </a:prstGeom>
        </p:spPr>
        <p:txBody>
          <a:bodyPr vert="horz" lIns="99779" tIns="49890" rIns="99779" bIns="4989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15BBD-D462-4C32-82DC-6D490D9056A4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506048" y="6674168"/>
            <a:ext cx="3249506" cy="383381"/>
          </a:xfrm>
          <a:prstGeom prst="rect">
            <a:avLst/>
          </a:prstGeom>
        </p:spPr>
        <p:txBody>
          <a:bodyPr vert="horz" lIns="99779" tIns="49890" rIns="99779" bIns="4989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354147" y="6674168"/>
            <a:ext cx="2394374" cy="383381"/>
          </a:xfrm>
          <a:prstGeom prst="rect">
            <a:avLst/>
          </a:prstGeom>
        </p:spPr>
        <p:txBody>
          <a:bodyPr vert="horz" lIns="99779" tIns="49890" rIns="99779" bIns="4989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5629A-B143-479B-904E-8E4C6FEF07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61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7787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4170" indent="-374170" algn="l" defTabSz="997787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0702" indent="-311809" algn="l" defTabSz="997787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47234" indent="-249447" algn="l" defTabSz="9977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6128" indent="-249447" algn="l" defTabSz="997787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5022" indent="-249447" algn="l" defTabSz="997787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915" indent="-249447" algn="l" defTabSz="9977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42809" indent="-249447" algn="l" defTabSz="9977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41703" indent="-249447" algn="l" defTabSz="9977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40596" indent="-249447" algn="l" defTabSz="9977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977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8894" algn="l" defTabSz="9977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7787" algn="l" defTabSz="9977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6681" algn="l" defTabSz="9977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5575" algn="l" defTabSz="9977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94468" algn="l" defTabSz="9977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93362" algn="l" defTabSz="9977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2256" algn="l" defTabSz="9977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91149" algn="l" defTabSz="9977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jutta.trautmann@bbs-cb.de" TargetMode="External"/><Relationship Id="rId2" Type="http://schemas.openxmlformats.org/officeDocument/2006/relationships/hyperlink" Target="mailto:bruehlstrasse@bbs-cb.de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3433812" cy="7200900"/>
          </a:xfrm>
        </p:spPr>
        <p:txBody>
          <a:bodyPr>
            <a:normAutofit fontScale="70000" lnSpcReduction="20000"/>
          </a:bodyPr>
          <a:lstStyle/>
          <a:p>
            <a:endParaRPr lang="de-DE" sz="1800" b="1" i="1" dirty="0" smtClean="0">
              <a:solidFill>
                <a:srgbClr val="FF0000"/>
              </a:solidFill>
            </a:endParaRPr>
          </a:p>
          <a:p>
            <a:endParaRPr lang="de-DE" sz="1800" b="1" i="1" dirty="0" smtClean="0">
              <a:solidFill>
                <a:srgbClr val="FF0000"/>
              </a:solidFill>
            </a:endParaRPr>
          </a:p>
          <a:p>
            <a:endParaRPr lang="de-DE" sz="1800" b="1" i="1" dirty="0" smtClean="0">
              <a:solidFill>
                <a:srgbClr val="FF0000"/>
              </a:solidFill>
            </a:endParaRPr>
          </a:p>
          <a:p>
            <a:endParaRPr lang="de-DE" sz="2600" b="1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de-DE" sz="2600" b="1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de-DE" sz="26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Europakaufmann/</a:t>
            </a:r>
          </a:p>
          <a:p>
            <a:r>
              <a:rPr lang="de-DE" sz="26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Europakauffrau</a:t>
            </a:r>
          </a:p>
          <a:p>
            <a:pPr algn="l"/>
            <a:endParaRPr lang="de-DE" sz="13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de-DE" sz="17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Durchführung</a:t>
            </a:r>
          </a:p>
          <a:p>
            <a:pPr algn="l"/>
            <a:r>
              <a:rPr lang="de-DE" sz="1400" b="1" dirty="0" smtClean="0">
                <a:solidFill>
                  <a:schemeClr val="tx1"/>
                </a:solidFill>
              </a:rPr>
              <a:t>Beginn: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400" dirty="0" smtClean="0">
                <a:solidFill>
                  <a:schemeClr val="tx1"/>
                </a:solidFill>
              </a:rPr>
              <a:t>Februar eines jeden Jahres</a:t>
            </a:r>
          </a:p>
          <a:p>
            <a:pPr algn="l"/>
            <a:r>
              <a:rPr lang="de-DE" sz="1400" b="1" dirty="0" smtClean="0">
                <a:solidFill>
                  <a:schemeClr val="tx1"/>
                </a:solidFill>
              </a:rPr>
              <a:t>Ablauf: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400" dirty="0" smtClean="0">
                <a:solidFill>
                  <a:schemeClr val="tx1"/>
                </a:solidFill>
              </a:rPr>
              <a:t>Zwei </a:t>
            </a:r>
            <a:r>
              <a:rPr lang="de-DE" sz="1400" dirty="0">
                <a:solidFill>
                  <a:schemeClr val="tx1"/>
                </a:solidFill>
              </a:rPr>
              <a:t>J</a:t>
            </a:r>
            <a:r>
              <a:rPr lang="de-DE" sz="1400" dirty="0" smtClean="0">
                <a:solidFill>
                  <a:schemeClr val="tx1"/>
                </a:solidFill>
              </a:rPr>
              <a:t>ahre, parallel zur Ausbildung, donnerstags ab 15:30 </a:t>
            </a:r>
            <a:r>
              <a:rPr lang="de-DE" sz="1400" dirty="0" smtClean="0">
                <a:solidFill>
                  <a:schemeClr val="tx1"/>
                </a:solidFill>
              </a:rPr>
              <a:t>Uhr, zwei Samstage pro Halbjahr</a:t>
            </a:r>
            <a:endParaRPr lang="de-DE" sz="14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400" dirty="0" smtClean="0">
                <a:solidFill>
                  <a:schemeClr val="tx1"/>
                </a:solidFill>
              </a:rPr>
              <a:t>Englisch ( 80 Std.) ist im Ausbildungsunterricht integriert, KMK-Zertifikat in der BBS Cora Berliner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chemeClr val="tx1"/>
                </a:solidFill>
              </a:rPr>
              <a:t>I</a:t>
            </a:r>
            <a:r>
              <a:rPr lang="de-DE" sz="1400" dirty="0" smtClean="0">
                <a:solidFill>
                  <a:schemeClr val="tx1"/>
                </a:solidFill>
              </a:rPr>
              <a:t>CDL (International </a:t>
            </a:r>
            <a:r>
              <a:rPr lang="de-DE" sz="1400" dirty="0" err="1" smtClean="0">
                <a:solidFill>
                  <a:schemeClr val="tx1"/>
                </a:solidFill>
              </a:rPr>
              <a:t>Certification</a:t>
            </a:r>
            <a:r>
              <a:rPr lang="de-DE" sz="1400" dirty="0" smtClean="0">
                <a:solidFill>
                  <a:schemeClr val="tx1"/>
                </a:solidFill>
              </a:rPr>
              <a:t> </a:t>
            </a:r>
            <a:r>
              <a:rPr lang="de-DE" sz="1400" dirty="0" err="1" smtClean="0">
                <a:solidFill>
                  <a:schemeClr val="tx1"/>
                </a:solidFill>
              </a:rPr>
              <a:t>of</a:t>
            </a:r>
            <a:r>
              <a:rPr lang="de-DE" sz="1400" dirty="0" smtClean="0">
                <a:solidFill>
                  <a:schemeClr val="tx1"/>
                </a:solidFill>
              </a:rPr>
              <a:t> Digital </a:t>
            </a:r>
            <a:r>
              <a:rPr lang="de-DE" sz="1400" dirty="0" err="1" smtClean="0">
                <a:solidFill>
                  <a:schemeClr val="tx1"/>
                </a:solidFill>
              </a:rPr>
              <a:t>Literacy</a:t>
            </a:r>
            <a:r>
              <a:rPr lang="de-DE" sz="1400" dirty="0" smtClean="0">
                <a:solidFill>
                  <a:schemeClr val="tx1"/>
                </a:solidFill>
              </a:rPr>
              <a:t>) Vorbereitung und Abnahme der Tests durch die BBS Cora Berliner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400" dirty="0" smtClean="0">
                <a:solidFill>
                  <a:schemeClr val="tx1"/>
                </a:solidFill>
              </a:rPr>
              <a:t>Europäisches Sprachenzertifikat TELC, Spanischunterricht (160 Std.) auf A1-Niveau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chemeClr val="tx1"/>
                </a:solidFill>
              </a:rPr>
              <a:t>I</a:t>
            </a:r>
            <a:r>
              <a:rPr lang="de-DE" sz="1400" dirty="0" smtClean="0">
                <a:solidFill>
                  <a:schemeClr val="tx1"/>
                </a:solidFill>
              </a:rPr>
              <a:t>CDL + Sprachenzertifikat + Internationale Geschäftsprozesse werden im zusätzlichen Unterricht (am Nachmittag/Abend und geblockt an Samstagen) erworben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400" dirty="0" smtClean="0">
                <a:solidFill>
                  <a:schemeClr val="tx1"/>
                </a:solidFill>
              </a:rPr>
              <a:t>Auslandspraktikum zu einem beliebigen Zeitpunkt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400" dirty="0" smtClean="0">
                <a:solidFill>
                  <a:schemeClr val="tx1"/>
                </a:solidFill>
              </a:rPr>
              <a:t>IHK-Zertifikat </a:t>
            </a:r>
            <a:endParaRPr lang="de-DE" sz="1400" dirty="0">
              <a:solidFill>
                <a:schemeClr val="tx1"/>
              </a:solidFill>
            </a:endParaRPr>
          </a:p>
          <a:p>
            <a:pPr algn="l"/>
            <a:r>
              <a:rPr lang="de-DE" sz="1400" dirty="0">
                <a:solidFill>
                  <a:schemeClr val="tx1"/>
                </a:solidFill>
              </a:rPr>
              <a:t>        „Internationale Geschäftsprozesse“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de-DE" sz="14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de-DE" sz="1300" b="1" dirty="0"/>
          </a:p>
          <a:p>
            <a:r>
              <a:rPr lang="de-DE" sz="17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Zielgruppen</a:t>
            </a:r>
            <a:endParaRPr lang="de-DE" sz="17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r>
              <a:rPr lang="de-DE" sz="1300" dirty="0" smtClean="0">
                <a:solidFill>
                  <a:schemeClr val="tx1"/>
                </a:solidFill>
              </a:rPr>
              <a:t>Die Zusatzqualifikation richtet sich an leistungsstarke Aus-</a:t>
            </a:r>
            <a:r>
              <a:rPr lang="de-DE" sz="1300" dirty="0" err="1" smtClean="0">
                <a:solidFill>
                  <a:schemeClr val="tx1"/>
                </a:solidFill>
              </a:rPr>
              <a:t>zubildende</a:t>
            </a:r>
            <a:r>
              <a:rPr lang="de-DE" sz="1300" dirty="0" smtClean="0">
                <a:solidFill>
                  <a:schemeClr val="tx1"/>
                </a:solidFill>
              </a:rPr>
              <a:t> im kaufmännisch-verwaltenden Bereich, die an unserer Schule in den folgenden Berufen ausgebildet werden: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000" b="1" dirty="0">
                <a:solidFill>
                  <a:schemeClr val="tx1"/>
                </a:solidFill>
              </a:rPr>
              <a:t>Kaufmann/Kauffrau für Groß- und Außenhandelsmanagement</a:t>
            </a:r>
            <a:endParaRPr lang="de-DE" sz="1000" b="1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000" b="1" dirty="0" smtClean="0">
                <a:solidFill>
                  <a:schemeClr val="tx1"/>
                </a:solidFill>
              </a:rPr>
              <a:t>Kaufmann/Kauffrau  </a:t>
            </a:r>
            <a:r>
              <a:rPr lang="de-DE" sz="1000" b="1" dirty="0">
                <a:solidFill>
                  <a:schemeClr val="tx1"/>
                </a:solidFill>
              </a:rPr>
              <a:t>im E-Commerce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000" b="1" dirty="0">
                <a:solidFill>
                  <a:schemeClr val="tx1"/>
                </a:solidFill>
              </a:rPr>
              <a:t>Kaufmann/Kauffrau im Einzelhandel</a:t>
            </a:r>
            <a:endParaRPr lang="de-DE" sz="1000" b="1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000" b="1" dirty="0" smtClean="0">
                <a:solidFill>
                  <a:schemeClr val="tx1"/>
                </a:solidFill>
              </a:rPr>
              <a:t>Buchhändler/Buchhändlerin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000" b="1" dirty="0" smtClean="0">
                <a:solidFill>
                  <a:schemeClr val="tx1"/>
                </a:solidFill>
              </a:rPr>
              <a:t>Fachkraft für Lagerlogistik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000" b="1" dirty="0" smtClean="0">
                <a:solidFill>
                  <a:schemeClr val="tx1"/>
                </a:solidFill>
              </a:rPr>
              <a:t>Kauffrau/Kaufmann für Tourismus und Freizeit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000" b="1" dirty="0" smtClean="0">
                <a:solidFill>
                  <a:schemeClr val="tx1"/>
                </a:solidFill>
              </a:rPr>
              <a:t>Kaufmann/-frau für Büromanagement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000" b="1" dirty="0" smtClean="0">
                <a:solidFill>
                  <a:schemeClr val="tx1"/>
                </a:solidFill>
              </a:rPr>
              <a:t>Tourismuskaufmann/Tourismuskauffrau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000" b="1" dirty="0" smtClean="0">
                <a:solidFill>
                  <a:schemeClr val="tx1"/>
                </a:solidFill>
              </a:rPr>
              <a:t>Sport-und Fitnesskauffrau/-mann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000" b="1" dirty="0" smtClean="0">
                <a:solidFill>
                  <a:schemeClr val="tx1"/>
                </a:solidFill>
              </a:rPr>
              <a:t>Veranstaltungskauffrau/-mann</a:t>
            </a:r>
          </a:p>
          <a:p>
            <a:pPr algn="l"/>
            <a:endParaRPr lang="de-DE" sz="1000" b="1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de-DE" sz="1300" b="1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de-DE" sz="1300" b="1" dirty="0" smtClean="0">
              <a:solidFill>
                <a:schemeClr val="tx1"/>
              </a:solidFill>
            </a:endParaRPr>
          </a:p>
          <a:p>
            <a:pPr algn="l"/>
            <a:endParaRPr lang="de-DE" sz="1300" dirty="0">
              <a:solidFill>
                <a:schemeClr val="tx1"/>
              </a:solidFill>
            </a:endParaRPr>
          </a:p>
          <a:p>
            <a:pPr marL="187085" indent="-187085" algn="l">
              <a:buFont typeface="Arial" charset="0"/>
              <a:buChar char="•"/>
            </a:pPr>
            <a:endParaRPr lang="de-DE" sz="1300" dirty="0"/>
          </a:p>
          <a:p>
            <a:pPr marL="187085" indent="-187085" algn="l">
              <a:buFont typeface="Arial" charset="0"/>
              <a:buChar char="•"/>
            </a:pPr>
            <a:endParaRPr lang="de-DE" sz="1300" dirty="0"/>
          </a:p>
        </p:txBody>
      </p:sp>
      <p:sp>
        <p:nvSpPr>
          <p:cNvPr id="8" name="Untertitel 2"/>
          <p:cNvSpPr txBox="1">
            <a:spLocks/>
          </p:cNvSpPr>
          <p:nvPr/>
        </p:nvSpPr>
        <p:spPr>
          <a:xfrm>
            <a:off x="3433812" y="0"/>
            <a:ext cx="3474786" cy="7200900"/>
          </a:xfrm>
          <a:prstGeom prst="rect">
            <a:avLst/>
          </a:prstGeom>
        </p:spPr>
        <p:txBody>
          <a:bodyPr vert="horz" lIns="99779" tIns="49890" rIns="99779" bIns="4989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1300" dirty="0"/>
              <a:t>    </a:t>
            </a:r>
          </a:p>
          <a:p>
            <a:r>
              <a:rPr lang="de-DE" sz="1600" dirty="0"/>
              <a:t>    </a:t>
            </a:r>
            <a:r>
              <a:rPr lang="de-DE" sz="18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Aufbau</a:t>
            </a:r>
          </a:p>
          <a:p>
            <a:endParaRPr lang="de-DE" sz="1900" b="1" dirty="0" smtClean="0">
              <a:solidFill>
                <a:srgbClr val="FF0000"/>
              </a:solidFill>
            </a:endParaRPr>
          </a:p>
          <a:p>
            <a:pPr algn="l"/>
            <a:endParaRPr lang="de-DE" sz="1300" dirty="0" smtClean="0"/>
          </a:p>
          <a:p>
            <a:pPr algn="l"/>
            <a:r>
              <a:rPr lang="de-DE" sz="1300" dirty="0" smtClean="0"/>
              <a:t>     </a:t>
            </a:r>
            <a:endParaRPr lang="de-DE" sz="1300" dirty="0">
              <a:solidFill>
                <a:schemeClr val="tx1"/>
              </a:solidFill>
            </a:endParaRPr>
          </a:p>
          <a:p>
            <a:pPr algn="l"/>
            <a:endParaRPr lang="de-DE" sz="1300" dirty="0" smtClean="0"/>
          </a:p>
          <a:p>
            <a:pPr algn="l"/>
            <a:endParaRPr lang="de-DE" sz="1300" dirty="0"/>
          </a:p>
          <a:p>
            <a:pPr algn="l"/>
            <a:endParaRPr lang="de-DE" sz="1300" dirty="0" smtClean="0"/>
          </a:p>
          <a:p>
            <a:pPr algn="l"/>
            <a:endParaRPr lang="de-DE" sz="1300" dirty="0"/>
          </a:p>
          <a:p>
            <a:pPr algn="l"/>
            <a:endParaRPr lang="de-DE" sz="1300" dirty="0" smtClean="0"/>
          </a:p>
          <a:p>
            <a:pPr algn="l"/>
            <a:endParaRPr lang="de-DE" sz="1300" dirty="0" smtClean="0"/>
          </a:p>
          <a:p>
            <a:pPr algn="l"/>
            <a:endParaRPr lang="de-DE" sz="1300" dirty="0"/>
          </a:p>
          <a:p>
            <a:pPr algn="l"/>
            <a:endParaRPr lang="de-DE" sz="1300" dirty="0" smtClean="0"/>
          </a:p>
          <a:p>
            <a:pPr algn="l"/>
            <a:endParaRPr lang="de-DE" sz="1300" dirty="0"/>
          </a:p>
          <a:p>
            <a:pPr algn="l"/>
            <a:endParaRPr lang="de-DE" sz="1300" dirty="0" smtClean="0"/>
          </a:p>
          <a:p>
            <a:pPr algn="l"/>
            <a:endParaRPr lang="de-DE" sz="1300" dirty="0"/>
          </a:p>
          <a:p>
            <a:pPr algn="l"/>
            <a:endParaRPr lang="de-DE" sz="1300" dirty="0" smtClean="0"/>
          </a:p>
          <a:p>
            <a:pPr algn="l"/>
            <a:endParaRPr lang="de-DE" sz="1300" dirty="0"/>
          </a:p>
          <a:p>
            <a:pPr algn="l"/>
            <a:endParaRPr lang="de-DE" sz="1300" dirty="0"/>
          </a:p>
          <a:p>
            <a:pPr algn="l"/>
            <a:endParaRPr lang="de-DE" sz="1300" dirty="0"/>
          </a:p>
          <a:p>
            <a:r>
              <a:rPr lang="de-DE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Module-Prüfungsfächer</a:t>
            </a:r>
            <a:endParaRPr lang="de-DE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r>
              <a:rPr lang="de-DE" sz="1300" b="1" dirty="0" smtClean="0">
                <a:solidFill>
                  <a:schemeClr val="tx1"/>
                </a:solidFill>
              </a:rPr>
              <a:t>Modul 1: Internationale Geschäftsprozesse</a:t>
            </a:r>
          </a:p>
          <a:p>
            <a:pPr algn="l"/>
            <a:r>
              <a:rPr lang="de-DE" sz="1050" u="sng" dirty="0" smtClean="0">
                <a:solidFill>
                  <a:schemeClr val="tx1"/>
                </a:solidFill>
              </a:rPr>
              <a:t>Lernfeld 1: </a:t>
            </a:r>
            <a:r>
              <a:rPr lang="de-DE" sz="1050" dirty="0" smtClean="0">
                <a:solidFill>
                  <a:schemeClr val="tx1"/>
                </a:solidFill>
              </a:rPr>
              <a:t>Ein Produkt auf einem internationalen Markt positionieren (100 Std.)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050" dirty="0" smtClean="0">
                <a:solidFill>
                  <a:schemeClr val="tx1"/>
                </a:solidFill>
              </a:rPr>
              <a:t>Grundlagen des Außenhandels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050" dirty="0" smtClean="0">
                <a:solidFill>
                  <a:schemeClr val="tx1"/>
                </a:solidFill>
              </a:rPr>
              <a:t>Entwicklung und Bedeutung des internationalen Marketings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050" dirty="0" smtClean="0">
                <a:solidFill>
                  <a:schemeClr val="tx1"/>
                </a:solidFill>
              </a:rPr>
              <a:t>Internationale Marktforschung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050" dirty="0" smtClean="0">
                <a:solidFill>
                  <a:schemeClr val="tx1"/>
                </a:solidFill>
              </a:rPr>
              <a:t>Marketing-Mix und Controlling im internationalen Marketing</a:t>
            </a:r>
          </a:p>
          <a:p>
            <a:pPr algn="l"/>
            <a:endParaRPr lang="de-DE" sz="1200" b="1" dirty="0">
              <a:solidFill>
                <a:schemeClr val="tx1"/>
              </a:solidFill>
            </a:endParaRPr>
          </a:p>
          <a:p>
            <a:pPr algn="l"/>
            <a:endParaRPr lang="de-DE" sz="1300" dirty="0" smtClean="0"/>
          </a:p>
          <a:p>
            <a:pPr algn="l"/>
            <a:endParaRPr lang="de-DE" sz="1300" dirty="0"/>
          </a:p>
          <a:p>
            <a:endParaRPr lang="de-DE" dirty="0" smtClean="0">
              <a:solidFill>
                <a:schemeClr val="tx1"/>
              </a:solidFill>
            </a:endParaRPr>
          </a:p>
          <a:p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9" name="Untertitel 2"/>
          <p:cNvSpPr txBox="1">
            <a:spLocks/>
          </p:cNvSpPr>
          <p:nvPr/>
        </p:nvSpPr>
        <p:spPr>
          <a:xfrm>
            <a:off x="6908598" y="0"/>
            <a:ext cx="3377844" cy="7200900"/>
          </a:xfrm>
          <a:prstGeom prst="rect">
            <a:avLst/>
          </a:prstGeom>
        </p:spPr>
        <p:txBody>
          <a:bodyPr vert="horz" lIns="99779" tIns="49890" rIns="99779" bIns="4989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e-DE" sz="1300" b="1" u="sng" dirty="0">
              <a:solidFill>
                <a:schemeClr val="tx1"/>
              </a:solidFill>
            </a:endParaRPr>
          </a:p>
          <a:p>
            <a:pPr algn="l"/>
            <a:r>
              <a:rPr lang="de-DE" sz="1050" u="sng" dirty="0">
                <a:solidFill>
                  <a:schemeClr val="tx1"/>
                </a:solidFill>
              </a:rPr>
              <a:t>Lernfeld </a:t>
            </a:r>
            <a:r>
              <a:rPr lang="de-DE" sz="1050" u="sng" dirty="0" smtClean="0">
                <a:solidFill>
                  <a:schemeClr val="tx1"/>
                </a:solidFill>
              </a:rPr>
              <a:t>2: </a:t>
            </a:r>
            <a:r>
              <a:rPr lang="de-DE" sz="1050" dirty="0" smtClean="0">
                <a:solidFill>
                  <a:schemeClr val="tx1"/>
                </a:solidFill>
              </a:rPr>
              <a:t>Auslandsaufträge anbahnen, abwickeln und bewerten (100 </a:t>
            </a:r>
            <a:r>
              <a:rPr lang="de-DE" sz="1050" dirty="0">
                <a:solidFill>
                  <a:schemeClr val="tx1"/>
                </a:solidFill>
              </a:rPr>
              <a:t>Std.)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050" dirty="0" smtClean="0">
                <a:solidFill>
                  <a:schemeClr val="tx1"/>
                </a:solidFill>
              </a:rPr>
              <a:t>Geschäftsanbahnung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050" dirty="0" smtClean="0">
                <a:solidFill>
                  <a:schemeClr val="tx1"/>
                </a:solidFill>
              </a:rPr>
              <a:t>Internationales Kaufvertragsrecht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050" dirty="0" smtClean="0">
                <a:solidFill>
                  <a:schemeClr val="tx1"/>
                </a:solidFill>
              </a:rPr>
              <a:t>Internationale Lieferbedingungen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050" dirty="0" smtClean="0">
                <a:solidFill>
                  <a:schemeClr val="tx1"/>
                </a:solidFill>
              </a:rPr>
              <a:t>Internationale Zahlungsbedingungen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050" dirty="0" smtClean="0">
                <a:solidFill>
                  <a:schemeClr val="tx1"/>
                </a:solidFill>
              </a:rPr>
              <a:t>Außenhandelskalkulation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050" dirty="0" smtClean="0">
                <a:solidFill>
                  <a:schemeClr val="tx1"/>
                </a:solidFill>
              </a:rPr>
              <a:t>Dokumentation von internationalen Warensendungen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050" dirty="0" smtClean="0">
                <a:solidFill>
                  <a:schemeClr val="tx1"/>
                </a:solidFill>
              </a:rPr>
              <a:t>Außenwirtschaftsrecht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050" dirty="0" smtClean="0">
                <a:solidFill>
                  <a:schemeClr val="tx1"/>
                </a:solidFill>
              </a:rPr>
              <a:t>Zollwesen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050" dirty="0" smtClean="0">
                <a:solidFill>
                  <a:schemeClr val="tx1"/>
                </a:solidFill>
              </a:rPr>
              <a:t>Auslandszahlungsverkehr</a:t>
            </a:r>
          </a:p>
          <a:p>
            <a:pPr algn="l"/>
            <a:r>
              <a:rPr lang="de-DE" sz="1050" dirty="0" smtClean="0">
                <a:solidFill>
                  <a:schemeClr val="tx1"/>
                </a:solidFill>
              </a:rPr>
              <a:t>Diese Lernfelder werden in einem zusätzlichen Unterricht  jeweils mit zwei Stunden am Nachmittag/Abend und geblockt an Samstagen angeboten. Die Lernfelder </a:t>
            </a:r>
            <a:r>
              <a:rPr lang="de-DE" sz="1050" dirty="0">
                <a:solidFill>
                  <a:schemeClr val="tx1"/>
                </a:solidFill>
              </a:rPr>
              <a:t> </a:t>
            </a:r>
            <a:r>
              <a:rPr lang="de-DE" sz="1050" dirty="0" smtClean="0">
                <a:solidFill>
                  <a:schemeClr val="tx1"/>
                </a:solidFill>
              </a:rPr>
              <a:t>laufen nacheinander für ein Jahr.</a:t>
            </a:r>
          </a:p>
          <a:p>
            <a:pPr algn="l"/>
            <a:endParaRPr lang="de-DE" sz="1050" dirty="0">
              <a:solidFill>
                <a:schemeClr val="tx1"/>
              </a:solidFill>
            </a:endParaRPr>
          </a:p>
          <a:p>
            <a:pPr algn="l"/>
            <a:r>
              <a:rPr lang="de-DE" sz="1300" b="1" dirty="0">
                <a:solidFill>
                  <a:schemeClr val="tx1"/>
                </a:solidFill>
              </a:rPr>
              <a:t>Modul </a:t>
            </a:r>
            <a:r>
              <a:rPr lang="de-DE" sz="1300" b="1" dirty="0" smtClean="0">
                <a:solidFill>
                  <a:schemeClr val="tx1"/>
                </a:solidFill>
              </a:rPr>
              <a:t>2: Kommunikation und Korrespondenz in englischer Sprache (KMK-Zertifikat)</a:t>
            </a:r>
          </a:p>
          <a:p>
            <a:pPr algn="l"/>
            <a:r>
              <a:rPr lang="de-DE" sz="1050" dirty="0" smtClean="0">
                <a:solidFill>
                  <a:schemeClr val="tx1"/>
                </a:solidFill>
              </a:rPr>
              <a:t>KMK-Zertifikat Englisch auf Niveaustufe B1 bzw. B2. Die Prüfung besteht aus einem schriftlichen und einem mündlichen Teil über berufsbezogene Kommunikation. Die bestandene Prüfung ist bindend für die Zusatzqualifikation. </a:t>
            </a:r>
          </a:p>
          <a:p>
            <a:pPr algn="l"/>
            <a:endParaRPr lang="de-DE" sz="1050" dirty="0">
              <a:solidFill>
                <a:schemeClr val="tx1"/>
              </a:solidFill>
            </a:endParaRPr>
          </a:p>
          <a:p>
            <a:pPr algn="l"/>
            <a:r>
              <a:rPr lang="de-DE" sz="1300" b="1" dirty="0" smtClean="0">
                <a:solidFill>
                  <a:schemeClr val="tx1"/>
                </a:solidFill>
              </a:rPr>
              <a:t>Modul 3: ICDL (International </a:t>
            </a:r>
            <a:r>
              <a:rPr lang="de-DE" sz="1300" b="1" dirty="0" err="1" smtClean="0">
                <a:solidFill>
                  <a:schemeClr val="tx1"/>
                </a:solidFill>
              </a:rPr>
              <a:t>Certification</a:t>
            </a:r>
            <a:r>
              <a:rPr lang="de-DE" sz="1300" b="1" dirty="0" smtClean="0">
                <a:solidFill>
                  <a:schemeClr val="tx1"/>
                </a:solidFill>
              </a:rPr>
              <a:t> </a:t>
            </a:r>
            <a:r>
              <a:rPr lang="de-DE" sz="1300" b="1" dirty="0" err="1" smtClean="0">
                <a:solidFill>
                  <a:schemeClr val="tx1"/>
                </a:solidFill>
              </a:rPr>
              <a:t>of</a:t>
            </a:r>
            <a:r>
              <a:rPr lang="de-DE" sz="1300" b="1" dirty="0" smtClean="0">
                <a:solidFill>
                  <a:schemeClr val="tx1"/>
                </a:solidFill>
              </a:rPr>
              <a:t> Digital </a:t>
            </a:r>
            <a:r>
              <a:rPr lang="de-DE" sz="1300" b="1" dirty="0" err="1" smtClean="0">
                <a:solidFill>
                  <a:schemeClr val="tx1"/>
                </a:solidFill>
              </a:rPr>
              <a:t>Literacy</a:t>
            </a:r>
            <a:r>
              <a:rPr lang="de-DE" sz="1300" b="1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de-DE" sz="1050" dirty="0" smtClean="0">
                <a:solidFill>
                  <a:schemeClr val="tx1"/>
                </a:solidFill>
              </a:rPr>
              <a:t>Das ICDL-Zertifikat ist ein international anerkanntes  Zertifikat zum Nachweis von grundlegenden IT-Kenntnissen.</a:t>
            </a:r>
          </a:p>
          <a:p>
            <a:pPr algn="l"/>
            <a:r>
              <a:rPr lang="de-DE" sz="1050" dirty="0" smtClean="0">
                <a:solidFill>
                  <a:schemeClr val="tx1"/>
                </a:solidFill>
              </a:rPr>
              <a:t>Die BBS Cora Berliner ist ein autorisiertes Prüfungszentrum und nimmt die ICDL-Tests ab.</a:t>
            </a:r>
          </a:p>
          <a:p>
            <a:pPr algn="l"/>
            <a:r>
              <a:rPr lang="de-DE" sz="1050" dirty="0" smtClean="0">
                <a:solidFill>
                  <a:schemeClr val="tx1"/>
                </a:solidFill>
              </a:rPr>
              <a:t>Aus folgenden Modulen sind vier zu absolvieren: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de-DE" sz="1050" dirty="0">
                <a:solidFill>
                  <a:schemeClr val="tx1"/>
                </a:solidFill>
              </a:rPr>
              <a:t>Textverarbeitung </a:t>
            </a:r>
            <a:r>
              <a:rPr lang="de-DE" sz="1050" dirty="0" smtClean="0">
                <a:solidFill>
                  <a:schemeClr val="tx1"/>
                </a:solidFill>
              </a:rPr>
              <a:t>(z.B. Word</a:t>
            </a:r>
            <a:r>
              <a:rPr lang="de-DE" sz="1050" dirty="0">
                <a:solidFill>
                  <a:schemeClr val="tx1"/>
                </a:solidFill>
              </a:rPr>
              <a:t>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de-DE" sz="1050" dirty="0">
                <a:solidFill>
                  <a:schemeClr val="tx1"/>
                </a:solidFill>
              </a:rPr>
              <a:t>Tabellenkalkulation </a:t>
            </a:r>
            <a:r>
              <a:rPr lang="de-DE" sz="1050" dirty="0" smtClean="0">
                <a:solidFill>
                  <a:schemeClr val="tx1"/>
                </a:solidFill>
              </a:rPr>
              <a:t>(z.B. Excel</a:t>
            </a:r>
            <a:r>
              <a:rPr lang="de-DE" sz="1050" dirty="0">
                <a:solidFill>
                  <a:schemeClr val="tx1"/>
                </a:solidFill>
              </a:rPr>
              <a:t>) </a:t>
            </a:r>
            <a:endParaRPr lang="de-DE" sz="1050" dirty="0" smtClean="0">
              <a:solidFill>
                <a:schemeClr val="tx1"/>
              </a:solidFill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de-DE" sz="1050" dirty="0" smtClean="0">
                <a:solidFill>
                  <a:schemeClr val="tx1"/>
                </a:solidFill>
              </a:rPr>
              <a:t>Datenbanken (z.B. Access)</a:t>
            </a:r>
            <a:endParaRPr lang="de-DE" sz="1050" dirty="0">
              <a:solidFill>
                <a:schemeClr val="tx1"/>
              </a:solidFill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de-DE" sz="1050" dirty="0">
              <a:solidFill>
                <a:schemeClr val="tx1"/>
              </a:solidFill>
            </a:endParaRPr>
          </a:p>
          <a:p>
            <a:pPr marL="187085" indent="-187085" algn="l">
              <a:buFont typeface="Arial" charset="0"/>
              <a:buChar char="•"/>
            </a:pPr>
            <a:endParaRPr lang="de-DE" sz="1300" dirty="0" smtClean="0"/>
          </a:p>
        </p:txBody>
      </p:sp>
      <p:graphicFrame>
        <p:nvGraphicFramePr>
          <p:cNvPr id="56" name="Tabel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198959"/>
              </p:ext>
            </p:extLst>
          </p:nvPr>
        </p:nvGraphicFramePr>
        <p:xfrm>
          <a:off x="3618633" y="1224186"/>
          <a:ext cx="3168350" cy="2160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3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602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Modul 1: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Interna-</a:t>
                      </a:r>
                      <a:r>
                        <a:rPr lang="de-DE" sz="800" dirty="0" err="1">
                          <a:solidFill>
                            <a:schemeClr val="tx1"/>
                          </a:solidFill>
                          <a:effectLst/>
                        </a:rPr>
                        <a:t>tionale</a:t>
                      </a: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</a:rPr>
                        <a:t>Geschäfts-prozesse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200 Std.)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Modul 2: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Englisch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KMK-Zertifikat)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(80 Std.)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err="1">
                          <a:solidFill>
                            <a:schemeClr val="tx1"/>
                          </a:solidFill>
                          <a:effectLst/>
                        </a:rPr>
                        <a:t>Modul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 3: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</a:rPr>
                        <a:t>CDL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</a:rPr>
                        <a:t>(Inter-national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</a:rPr>
                        <a:t>Computer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 Driving </a:t>
                      </a:r>
                      <a:r>
                        <a:rPr lang="en-US" sz="800" dirty="0" err="1">
                          <a:solidFill>
                            <a:schemeClr val="tx1"/>
                          </a:solidFill>
                          <a:effectLst/>
                        </a:rPr>
                        <a:t>Licence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</a:rPr>
                        <a:t>(20 </a:t>
                      </a: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Std.)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Modul 4: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2. Fremd-sprache (Spanisch)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160 Std.)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</a:rPr>
                        <a:t>TELC</a:t>
                      </a: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, auf A1 Niveau des Euro-</a:t>
                      </a:r>
                      <a:r>
                        <a:rPr lang="de-DE" sz="800" dirty="0" err="1">
                          <a:solidFill>
                            <a:schemeClr val="tx1"/>
                          </a:solidFill>
                          <a:effectLst/>
                        </a:rPr>
                        <a:t>päischen</a:t>
                      </a: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</a:rPr>
                        <a:t>Sprachen-zertifikats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Modul 5: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Auslands-praktikum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(mind. 3 Wochen)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Pfeil nach oben 56"/>
          <p:cNvSpPr/>
          <p:nvPr/>
        </p:nvSpPr>
        <p:spPr>
          <a:xfrm>
            <a:off x="3906664" y="3303588"/>
            <a:ext cx="84138" cy="273050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58" name="Pfeil nach oben 57"/>
          <p:cNvSpPr/>
          <p:nvPr/>
        </p:nvSpPr>
        <p:spPr>
          <a:xfrm>
            <a:off x="4554736" y="3302001"/>
            <a:ext cx="84137" cy="274637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59" name="Pfeil nach oben 58"/>
          <p:cNvSpPr/>
          <p:nvPr/>
        </p:nvSpPr>
        <p:spPr>
          <a:xfrm>
            <a:off x="5171205" y="3302000"/>
            <a:ext cx="84137" cy="274638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60" name="Pfeil nach oben 59"/>
          <p:cNvSpPr/>
          <p:nvPr/>
        </p:nvSpPr>
        <p:spPr>
          <a:xfrm>
            <a:off x="5763320" y="3302000"/>
            <a:ext cx="84138" cy="273050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61" name="Pfeil nach oben 60"/>
          <p:cNvSpPr/>
          <p:nvPr/>
        </p:nvSpPr>
        <p:spPr>
          <a:xfrm>
            <a:off x="6458546" y="3303588"/>
            <a:ext cx="84138" cy="723900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graphicFrame>
        <p:nvGraphicFramePr>
          <p:cNvPr id="62" name="Tabelle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524150"/>
              </p:ext>
            </p:extLst>
          </p:nvPr>
        </p:nvGraphicFramePr>
        <p:xfrm>
          <a:off x="3762648" y="3651251"/>
          <a:ext cx="2340610" cy="1979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0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chemeClr val="tx1"/>
                          </a:solidFill>
                          <a:effectLst/>
                        </a:rPr>
                        <a:t>ca. 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  <a:effectLst/>
                        </a:rPr>
                        <a:t>460 </a:t>
                      </a:r>
                      <a:r>
                        <a:rPr lang="de-DE" sz="1200" dirty="0">
                          <a:solidFill>
                            <a:schemeClr val="tx1"/>
                          </a:solidFill>
                          <a:effectLst/>
                        </a:rPr>
                        <a:t>Unterrichtsstunden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5" name="Tabel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995904"/>
              </p:ext>
            </p:extLst>
          </p:nvPr>
        </p:nvGraphicFramePr>
        <p:xfrm>
          <a:off x="3618632" y="4028431"/>
          <a:ext cx="3168351" cy="7216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8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Abschluss:</a:t>
                      </a:r>
                      <a:endParaRPr lang="de-DE" sz="11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„Europakaufmann/Europakauffrau“ (IHK-Zertifikat)</a:t>
                      </a:r>
                      <a:endParaRPr lang="de-DE" sz="11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8" name="Tabel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018951"/>
              </p:ext>
            </p:extLst>
          </p:nvPr>
        </p:nvGraphicFramePr>
        <p:xfrm>
          <a:off x="3618632" y="792138"/>
          <a:ext cx="3168352" cy="230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8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Berufsausbildung im dualen System</a:t>
                      </a:r>
                      <a:endParaRPr lang="de-DE" sz="11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042" y="288082"/>
            <a:ext cx="2410829" cy="837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73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0" y="144066"/>
            <a:ext cx="3402608" cy="7056834"/>
          </a:xfrm>
        </p:spPr>
        <p:txBody>
          <a:bodyPr>
            <a:normAutofit lnSpcReduction="10000"/>
          </a:bodyPr>
          <a:lstStyle/>
          <a:p>
            <a:endParaRPr lang="de-DE" sz="1700" b="1" i="1" dirty="0">
              <a:solidFill>
                <a:srgbClr val="FF0000"/>
              </a:solidFill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de-DE" sz="1050" dirty="0">
                <a:solidFill>
                  <a:schemeClr val="tx1"/>
                </a:solidFill>
              </a:rPr>
              <a:t>Präsentation </a:t>
            </a:r>
            <a:r>
              <a:rPr lang="de-DE" sz="1050" dirty="0" smtClean="0">
                <a:solidFill>
                  <a:schemeClr val="tx1"/>
                </a:solidFill>
              </a:rPr>
              <a:t>(z.B. Power </a:t>
            </a:r>
            <a:r>
              <a:rPr lang="de-DE" sz="1050" dirty="0">
                <a:solidFill>
                  <a:schemeClr val="tx1"/>
                </a:solidFill>
              </a:rPr>
              <a:t>Point)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de-DE" sz="1050" dirty="0" smtClean="0">
                <a:solidFill>
                  <a:schemeClr val="tx1"/>
                </a:solidFill>
              </a:rPr>
              <a:t>IT-Sicherheit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de-DE" sz="1050" dirty="0" smtClean="0">
                <a:solidFill>
                  <a:schemeClr val="tx1"/>
                </a:solidFill>
              </a:rPr>
              <a:t>Bildbearbeitung (Photoshop)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de-DE" sz="1050" dirty="0" smtClean="0">
                <a:solidFill>
                  <a:schemeClr val="tx1"/>
                </a:solidFill>
              </a:rPr>
              <a:t>Computer-Grundlagen (Windows)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de-DE" sz="1050" dirty="0" smtClean="0">
                <a:solidFill>
                  <a:schemeClr val="tx1"/>
                </a:solidFill>
              </a:rPr>
              <a:t>Online-Grundlagen (z.B. Firefox)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de-DE" sz="1050" dirty="0" smtClean="0">
                <a:solidFill>
                  <a:schemeClr val="tx1"/>
                </a:solidFill>
              </a:rPr>
              <a:t>Computer &amp; Online Essentials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de-DE" sz="1050" dirty="0" smtClean="0">
                <a:solidFill>
                  <a:schemeClr val="tx1"/>
                </a:solidFill>
              </a:rPr>
              <a:t>Datenschutz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de-DE" sz="1050" dirty="0" smtClean="0">
                <a:solidFill>
                  <a:schemeClr val="tx1"/>
                </a:solidFill>
              </a:rPr>
              <a:t>Online-Zusammenarbeit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de-DE" sz="1050" dirty="0" smtClean="0">
                <a:solidFill>
                  <a:schemeClr val="tx1"/>
                </a:solidFill>
              </a:rPr>
              <a:t>Computing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de-DE" sz="1050" dirty="0" smtClean="0">
                <a:solidFill>
                  <a:schemeClr val="tx1"/>
                </a:solidFill>
              </a:rPr>
              <a:t>E-</a:t>
            </a:r>
            <a:r>
              <a:rPr lang="de-DE" sz="1050" dirty="0" err="1" smtClean="0">
                <a:solidFill>
                  <a:schemeClr val="tx1"/>
                </a:solidFill>
              </a:rPr>
              <a:t>Health</a:t>
            </a:r>
            <a:endParaRPr lang="de-DE" sz="1050" dirty="0" smtClean="0">
              <a:solidFill>
                <a:schemeClr val="tx1"/>
              </a:solidFill>
            </a:endParaRPr>
          </a:p>
          <a:p>
            <a:pPr algn="l"/>
            <a:endParaRPr lang="de-DE" sz="1200" dirty="0">
              <a:solidFill>
                <a:schemeClr val="tx1"/>
              </a:solidFill>
            </a:endParaRPr>
          </a:p>
          <a:p>
            <a:pPr algn="l"/>
            <a:r>
              <a:rPr lang="de-DE" sz="1300" b="1" dirty="0">
                <a:solidFill>
                  <a:schemeClr val="tx1"/>
                </a:solidFill>
              </a:rPr>
              <a:t>Modul </a:t>
            </a:r>
            <a:r>
              <a:rPr lang="de-DE" sz="1300" b="1" dirty="0" smtClean="0">
                <a:solidFill>
                  <a:schemeClr val="tx1"/>
                </a:solidFill>
              </a:rPr>
              <a:t>4: Kommunikation und Korrespondenz in einer Zweiten Fremdsprache (Europäisches Sprachenzertifikat, TELC)</a:t>
            </a:r>
          </a:p>
          <a:p>
            <a:pPr algn="l">
              <a:lnSpc>
                <a:spcPct val="110000"/>
              </a:lnSpc>
            </a:pPr>
            <a:r>
              <a:rPr lang="de-DE" sz="1300" dirty="0">
                <a:solidFill>
                  <a:schemeClr val="tx1"/>
                </a:solidFill>
              </a:rPr>
              <a:t>Die BBS Cora Berliner bietet Spanisch an.</a:t>
            </a:r>
          </a:p>
          <a:p>
            <a:pPr algn="l">
              <a:lnSpc>
                <a:spcPct val="110000"/>
              </a:lnSpc>
            </a:pPr>
            <a:r>
              <a:rPr lang="de-DE" sz="1300" dirty="0" smtClean="0">
                <a:solidFill>
                  <a:schemeClr val="tx1"/>
                </a:solidFill>
              </a:rPr>
              <a:t>Nach zwei Jahren kann die Prüfung auf dem Niveau A1 im Rahmen des Europäischen Sprachenzertifikats abgelegt werden. </a:t>
            </a:r>
          </a:p>
          <a:p>
            <a:pPr algn="l">
              <a:lnSpc>
                <a:spcPct val="110000"/>
              </a:lnSpc>
            </a:pPr>
            <a:r>
              <a:rPr lang="de-DE" sz="1300" dirty="0" smtClean="0">
                <a:solidFill>
                  <a:schemeClr val="tx1"/>
                </a:solidFill>
              </a:rPr>
              <a:t>Es ist auch möglich, eine andere Fremdsprache</a:t>
            </a:r>
          </a:p>
          <a:p>
            <a:pPr algn="l">
              <a:lnSpc>
                <a:spcPct val="110000"/>
              </a:lnSpc>
            </a:pPr>
            <a:r>
              <a:rPr lang="de-DE" sz="1300" dirty="0" smtClean="0">
                <a:solidFill>
                  <a:schemeClr val="tx1"/>
                </a:solidFill>
              </a:rPr>
              <a:t>zu wählen. Das A1-Niveau muss aber attestiert sein.</a:t>
            </a:r>
          </a:p>
          <a:p>
            <a:pPr algn="l"/>
            <a:endParaRPr lang="de-DE" sz="1300" dirty="0">
              <a:solidFill>
                <a:schemeClr val="tx1"/>
              </a:solidFill>
            </a:endParaRPr>
          </a:p>
          <a:p>
            <a:pPr algn="l"/>
            <a:r>
              <a:rPr lang="de-DE" sz="1300" b="1" dirty="0" smtClean="0">
                <a:solidFill>
                  <a:schemeClr val="tx1"/>
                </a:solidFill>
              </a:rPr>
              <a:t>Modul 5:  Auslandspraktikum</a:t>
            </a:r>
          </a:p>
          <a:p>
            <a:pPr algn="l"/>
            <a:r>
              <a:rPr lang="de-DE" sz="1300" dirty="0" smtClean="0">
                <a:solidFill>
                  <a:schemeClr val="tx1"/>
                </a:solidFill>
              </a:rPr>
              <a:t>Teilnahme an einem mindestens dreiwöchigen Auslandspraktikum. </a:t>
            </a:r>
          </a:p>
          <a:p>
            <a:pPr algn="l"/>
            <a:r>
              <a:rPr lang="de-DE" sz="1300" dirty="0">
                <a:solidFill>
                  <a:schemeClr val="tx1"/>
                </a:solidFill>
              </a:rPr>
              <a:t>D</a:t>
            </a:r>
            <a:r>
              <a:rPr lang="de-DE" sz="1300" dirty="0" smtClean="0">
                <a:solidFill>
                  <a:schemeClr val="tx1"/>
                </a:solidFill>
              </a:rPr>
              <a:t>ie Auszubildenden können durch das „Erasmus+ - Programm“ der  Europäischen Union finanziell unterstützt werden.</a:t>
            </a:r>
          </a:p>
          <a:p>
            <a:pPr algn="l"/>
            <a:r>
              <a:rPr lang="de-DE" sz="1300" dirty="0" smtClean="0">
                <a:solidFill>
                  <a:schemeClr val="tx1"/>
                </a:solidFill>
              </a:rPr>
              <a:t>Der Eigenanteil für Irland lag hier 2023 bei ca. 350,00 €.</a:t>
            </a:r>
          </a:p>
          <a:p>
            <a:pPr algn="l"/>
            <a:r>
              <a:rPr lang="de-DE" sz="1300" dirty="0">
                <a:solidFill>
                  <a:schemeClr val="tx1"/>
                </a:solidFill>
              </a:rPr>
              <a:t>U</a:t>
            </a:r>
            <a:r>
              <a:rPr lang="de-DE" sz="1300" dirty="0" smtClean="0">
                <a:solidFill>
                  <a:schemeClr val="tx1"/>
                </a:solidFill>
              </a:rPr>
              <a:t>nsere Partner stellen für das Praktikum den „</a:t>
            </a:r>
            <a:r>
              <a:rPr lang="de-DE" sz="1300" dirty="0" err="1" smtClean="0">
                <a:solidFill>
                  <a:schemeClr val="tx1"/>
                </a:solidFill>
              </a:rPr>
              <a:t>europass</a:t>
            </a:r>
            <a:r>
              <a:rPr lang="de-DE" sz="1300" dirty="0">
                <a:solidFill>
                  <a:schemeClr val="tx1"/>
                </a:solidFill>
              </a:rPr>
              <a:t> </a:t>
            </a:r>
            <a:r>
              <a:rPr lang="de-DE" sz="1300" dirty="0" smtClean="0">
                <a:solidFill>
                  <a:schemeClr val="tx1"/>
                </a:solidFill>
              </a:rPr>
              <a:t>Mobilität“ aus.</a:t>
            </a:r>
          </a:p>
          <a:p>
            <a:pPr algn="l"/>
            <a:endParaRPr lang="de-DE" sz="1300" dirty="0" smtClean="0">
              <a:solidFill>
                <a:schemeClr val="tx1"/>
              </a:solidFill>
            </a:endParaRPr>
          </a:p>
          <a:p>
            <a:pPr algn="l"/>
            <a:endParaRPr lang="de-DE" sz="1300" dirty="0">
              <a:solidFill>
                <a:schemeClr val="tx1"/>
              </a:solidFill>
            </a:endParaRPr>
          </a:p>
          <a:p>
            <a:endParaRPr lang="de-DE" sz="1700" b="1" i="1" dirty="0">
              <a:solidFill>
                <a:srgbClr val="FF0000"/>
              </a:solidFill>
            </a:endParaRPr>
          </a:p>
          <a:p>
            <a:endParaRPr lang="de-DE" sz="1700" b="1" i="1" dirty="0" smtClean="0">
              <a:solidFill>
                <a:srgbClr val="FF0000"/>
              </a:solidFill>
            </a:endParaRPr>
          </a:p>
          <a:p>
            <a:endParaRPr lang="de-DE" sz="1700" b="1" i="1" dirty="0">
              <a:solidFill>
                <a:srgbClr val="FF0000"/>
              </a:solidFill>
            </a:endParaRPr>
          </a:p>
          <a:p>
            <a:pPr marL="187085" indent="-187085" algn="l">
              <a:buFont typeface="Arial" charset="0"/>
              <a:buChar char="•"/>
            </a:pPr>
            <a:endParaRPr lang="de-DE" sz="1300" dirty="0">
              <a:solidFill>
                <a:schemeClr val="tx1"/>
              </a:solidFill>
            </a:endParaRPr>
          </a:p>
          <a:p>
            <a:pPr marL="187085" indent="-187085" algn="l">
              <a:buFont typeface="Arial" charset="0"/>
              <a:buChar char="•"/>
            </a:pPr>
            <a:endParaRPr lang="de-DE" sz="1300" dirty="0"/>
          </a:p>
          <a:p>
            <a:pPr marL="249447" indent="-249447" algn="l">
              <a:buAutoNum type="arabicPeriod"/>
            </a:pPr>
            <a:endParaRPr lang="de-DE" sz="1300" dirty="0">
              <a:solidFill>
                <a:schemeClr val="tx1"/>
              </a:solidFill>
            </a:endParaRPr>
          </a:p>
          <a:p>
            <a:pPr marL="187085" indent="-187085" algn="l">
              <a:buFont typeface="Arial" charset="0"/>
              <a:buChar char="•"/>
            </a:pPr>
            <a:endParaRPr lang="de-DE" sz="1300" dirty="0"/>
          </a:p>
        </p:txBody>
      </p:sp>
      <p:sp>
        <p:nvSpPr>
          <p:cNvPr id="8" name="Untertitel 2"/>
          <p:cNvSpPr txBox="1">
            <a:spLocks/>
          </p:cNvSpPr>
          <p:nvPr/>
        </p:nvSpPr>
        <p:spPr>
          <a:xfrm>
            <a:off x="3330600" y="7665"/>
            <a:ext cx="3456384" cy="7200900"/>
          </a:xfrm>
          <a:prstGeom prst="rect">
            <a:avLst/>
          </a:prstGeom>
        </p:spPr>
        <p:txBody>
          <a:bodyPr vert="horz" lIns="99779" tIns="49890" rIns="99779" bIns="49890" rtlCol="0">
            <a:normAutofit fontScale="4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e-DE" sz="1700" b="1" i="1" dirty="0">
              <a:solidFill>
                <a:srgbClr val="FF0000"/>
              </a:solidFill>
            </a:endParaRPr>
          </a:p>
          <a:p>
            <a:r>
              <a:rPr lang="de-DE" sz="1700" b="1" i="1" dirty="0" smtClean="0">
                <a:solidFill>
                  <a:srgbClr val="FF0000"/>
                </a:solidFill>
              </a:rPr>
              <a:t/>
            </a:r>
            <a:br>
              <a:rPr lang="de-DE" sz="1700" b="1" i="1" dirty="0" smtClean="0">
                <a:solidFill>
                  <a:srgbClr val="FF0000"/>
                </a:solidFill>
              </a:rPr>
            </a:br>
            <a:r>
              <a:rPr lang="de-DE" sz="1700" b="1" i="1" dirty="0" smtClean="0">
                <a:solidFill>
                  <a:srgbClr val="FF0000"/>
                </a:solidFill>
              </a:rPr>
              <a:t/>
            </a:r>
            <a:br>
              <a:rPr lang="de-DE" sz="1700" b="1" i="1" dirty="0" smtClean="0">
                <a:solidFill>
                  <a:srgbClr val="FF0000"/>
                </a:solidFill>
              </a:rPr>
            </a:br>
            <a:r>
              <a:rPr lang="de-DE" sz="1700" b="1" i="1" dirty="0" smtClean="0">
                <a:solidFill>
                  <a:srgbClr val="FF0000"/>
                </a:solidFill>
              </a:rPr>
              <a:t/>
            </a:r>
            <a:br>
              <a:rPr lang="de-DE" sz="1700" b="1" i="1" dirty="0" smtClean="0">
                <a:solidFill>
                  <a:srgbClr val="FF0000"/>
                </a:solidFill>
              </a:rPr>
            </a:br>
            <a:r>
              <a:rPr lang="de-DE" sz="1700" b="1" i="1" dirty="0" smtClean="0">
                <a:solidFill>
                  <a:srgbClr val="FF0000"/>
                </a:solidFill>
              </a:rPr>
              <a:t/>
            </a:r>
            <a:br>
              <a:rPr lang="de-DE" sz="1700" b="1" i="1" dirty="0" smtClean="0">
                <a:solidFill>
                  <a:srgbClr val="FF0000"/>
                </a:solidFill>
              </a:rPr>
            </a:br>
            <a:endParaRPr lang="de-DE" sz="1700" b="1" i="1" dirty="0" smtClean="0">
              <a:solidFill>
                <a:srgbClr val="FF0000"/>
              </a:solidFill>
            </a:endParaRPr>
          </a:p>
          <a:p>
            <a:endParaRPr lang="de-DE" sz="2400" b="1" i="1" dirty="0" smtClean="0">
              <a:solidFill>
                <a:srgbClr val="FF0000"/>
              </a:solidFill>
            </a:endParaRPr>
          </a:p>
          <a:p>
            <a:endParaRPr lang="de-DE" sz="2400" b="1" i="1" dirty="0">
              <a:solidFill>
                <a:srgbClr val="FF0000"/>
              </a:solidFill>
            </a:endParaRPr>
          </a:p>
          <a:p>
            <a:endParaRPr lang="de-DE" sz="2400" b="1" i="1" dirty="0" smtClean="0">
              <a:solidFill>
                <a:srgbClr val="FF0000"/>
              </a:solidFill>
            </a:endParaRPr>
          </a:p>
          <a:p>
            <a:endParaRPr lang="de-DE" sz="2400" b="1" i="1" dirty="0">
              <a:solidFill>
                <a:srgbClr val="FF0000"/>
              </a:solidFill>
            </a:endParaRPr>
          </a:p>
          <a:p>
            <a:endParaRPr lang="de-DE" sz="2400" b="1" i="1" dirty="0" smtClean="0">
              <a:solidFill>
                <a:srgbClr val="FF0000"/>
              </a:solidFill>
            </a:endParaRPr>
          </a:p>
          <a:p>
            <a:endParaRPr lang="de-DE" sz="2000" b="1" i="1" dirty="0" smtClean="0">
              <a:solidFill>
                <a:srgbClr val="FF0000"/>
              </a:solidFill>
            </a:endParaRPr>
          </a:p>
          <a:p>
            <a:endParaRPr lang="de-DE" sz="2000" b="1" i="1" dirty="0">
              <a:solidFill>
                <a:srgbClr val="FF0000"/>
              </a:solidFill>
            </a:endParaRPr>
          </a:p>
          <a:p>
            <a:r>
              <a:rPr lang="de-DE" sz="3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Nutzen </a:t>
            </a:r>
            <a:r>
              <a:rPr lang="de-DE" sz="34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der </a:t>
            </a:r>
            <a:r>
              <a:rPr lang="de-DE" sz="3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Zusatzqualifikation</a:t>
            </a:r>
          </a:p>
          <a:p>
            <a:pPr algn="l"/>
            <a:r>
              <a:rPr lang="de-DE" sz="2500" b="1" dirty="0" smtClean="0">
                <a:solidFill>
                  <a:schemeClr val="tx1"/>
                </a:solidFill>
              </a:rPr>
              <a:t>Für </a:t>
            </a:r>
            <a:r>
              <a:rPr lang="de-DE" sz="2500" b="1" dirty="0">
                <a:solidFill>
                  <a:schemeClr val="tx1"/>
                </a:solidFill>
              </a:rPr>
              <a:t>Ausbildungsbetriebe:</a:t>
            </a:r>
          </a:p>
          <a:p>
            <a:pPr marL="187085" indent="-187085" algn="l">
              <a:buFont typeface="Arial" charset="0"/>
              <a:buChar char="•"/>
            </a:pPr>
            <a:r>
              <a:rPr lang="de-DE" sz="2500" dirty="0">
                <a:solidFill>
                  <a:schemeClr val="tx1"/>
                </a:solidFill>
              </a:rPr>
              <a:t>Erhalt und Ausbau der Wettbewerbsfähigkeit durch international qualifizierte Mitarbeiter</a:t>
            </a:r>
          </a:p>
          <a:p>
            <a:pPr marL="187085" indent="-187085" algn="l">
              <a:buFont typeface="Arial" charset="0"/>
              <a:buChar char="•"/>
            </a:pPr>
            <a:r>
              <a:rPr lang="de-DE" sz="2500" dirty="0">
                <a:solidFill>
                  <a:schemeClr val="tx1"/>
                </a:solidFill>
              </a:rPr>
              <a:t>Verbesserte Kommunikationsmöglichkeiten</a:t>
            </a:r>
          </a:p>
          <a:p>
            <a:pPr marL="187085" indent="-187085" algn="l">
              <a:buFont typeface="Arial" charset="0"/>
              <a:buChar char="•"/>
            </a:pPr>
            <a:r>
              <a:rPr lang="de-DE" sz="2500" dirty="0">
                <a:solidFill>
                  <a:schemeClr val="tx1"/>
                </a:solidFill>
              </a:rPr>
              <a:t>Wachsende interkulturelle </a:t>
            </a:r>
            <a:r>
              <a:rPr lang="de-DE" sz="2500" dirty="0" smtClean="0">
                <a:solidFill>
                  <a:schemeClr val="tx1"/>
                </a:solidFill>
              </a:rPr>
              <a:t>Kompetenz</a:t>
            </a:r>
          </a:p>
          <a:p>
            <a:pPr marL="187085" indent="-187085" algn="l">
              <a:buFont typeface="Arial" charset="0"/>
              <a:buChar char="•"/>
            </a:pPr>
            <a:endParaRPr lang="de-DE" sz="2500" dirty="0">
              <a:solidFill>
                <a:schemeClr val="tx1"/>
              </a:solidFill>
            </a:endParaRPr>
          </a:p>
          <a:p>
            <a:pPr algn="l"/>
            <a:r>
              <a:rPr lang="de-DE" sz="2500" b="1" dirty="0">
                <a:solidFill>
                  <a:schemeClr val="tx1"/>
                </a:solidFill>
              </a:rPr>
              <a:t>Für Auszubildende: </a:t>
            </a:r>
          </a:p>
          <a:p>
            <a:pPr marL="187085" indent="-187085" algn="l">
              <a:buFont typeface="Arial" charset="0"/>
              <a:buChar char="•"/>
            </a:pPr>
            <a:r>
              <a:rPr lang="de-DE" sz="2500" dirty="0">
                <a:solidFill>
                  <a:schemeClr val="tx1"/>
                </a:solidFill>
              </a:rPr>
              <a:t>Langfristige Verbesserung der Arbeitsmarkt-chancen durch internationale Qualifikationen</a:t>
            </a:r>
          </a:p>
          <a:p>
            <a:pPr marL="187085" indent="-187085" algn="l">
              <a:buFont typeface="Arial" charset="0"/>
              <a:buChar char="•"/>
            </a:pPr>
            <a:r>
              <a:rPr lang="de-DE" sz="2500" dirty="0">
                <a:solidFill>
                  <a:schemeClr val="tx1"/>
                </a:solidFill>
              </a:rPr>
              <a:t>Wissensvorsprung gegenüber anderen Auszubildenden im selben Ausbildungsbetrieb</a:t>
            </a:r>
          </a:p>
          <a:p>
            <a:pPr marL="187085" indent="-187085" algn="l">
              <a:buFont typeface="Arial" charset="0"/>
              <a:buChar char="•"/>
            </a:pPr>
            <a:r>
              <a:rPr lang="de-DE" sz="2500" dirty="0">
                <a:solidFill>
                  <a:schemeClr val="tx1"/>
                </a:solidFill>
              </a:rPr>
              <a:t>Bessere Übernahme- und Aufstiegschancen im eigenen Ausbildungsbetrieb</a:t>
            </a:r>
          </a:p>
          <a:p>
            <a:pPr marL="187085" indent="-187085" algn="l">
              <a:buFont typeface="Arial" charset="0"/>
              <a:buChar char="•"/>
            </a:pPr>
            <a:r>
              <a:rPr lang="de-DE" sz="2500" dirty="0">
                <a:solidFill>
                  <a:schemeClr val="tx1"/>
                </a:solidFill>
              </a:rPr>
              <a:t>Zeitersparnis durch Weiterqualifizierung bereits in der Ausbildung</a:t>
            </a:r>
          </a:p>
          <a:p>
            <a:endParaRPr lang="de-DE" sz="1700" b="1" i="1" dirty="0" smtClean="0">
              <a:solidFill>
                <a:srgbClr val="FF0000"/>
              </a:solidFill>
            </a:endParaRPr>
          </a:p>
          <a:p>
            <a:r>
              <a:rPr lang="de-DE" sz="1700" b="1" i="1" dirty="0" smtClean="0">
                <a:solidFill>
                  <a:srgbClr val="FF0000"/>
                </a:solidFill>
              </a:rPr>
              <a:t/>
            </a:r>
            <a:br>
              <a:rPr lang="de-DE" sz="1700" b="1" i="1" dirty="0" smtClean="0">
                <a:solidFill>
                  <a:srgbClr val="FF0000"/>
                </a:solidFill>
              </a:rPr>
            </a:br>
            <a:r>
              <a:rPr lang="de-DE" sz="2000" b="1" i="1" dirty="0" smtClean="0">
                <a:solidFill>
                  <a:srgbClr val="FF0000"/>
                </a:solidFill>
              </a:rPr>
              <a:t/>
            </a:r>
            <a:br>
              <a:rPr lang="de-DE" sz="2000" b="1" i="1" dirty="0" smtClean="0">
                <a:solidFill>
                  <a:srgbClr val="FF0000"/>
                </a:solidFill>
              </a:rPr>
            </a:br>
            <a:r>
              <a:rPr lang="de-DE" sz="3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Kontakt</a:t>
            </a:r>
          </a:p>
          <a:p>
            <a:pPr lvl="2" algn="just"/>
            <a:r>
              <a:rPr lang="de-DE" sz="2000" b="1" dirty="0">
                <a:solidFill>
                  <a:schemeClr val="tx1"/>
                </a:solidFill>
              </a:rPr>
              <a:t>Berufsbildende Schulen Cora Berliner </a:t>
            </a:r>
            <a:endParaRPr lang="de-DE" sz="2000" b="1" dirty="0" smtClean="0">
              <a:solidFill>
                <a:schemeClr val="tx1"/>
              </a:solidFill>
            </a:endParaRPr>
          </a:p>
          <a:p>
            <a:pPr lvl="2" algn="just"/>
            <a:r>
              <a:rPr lang="de-DE" sz="2000" b="1" dirty="0" smtClean="0">
                <a:solidFill>
                  <a:schemeClr val="tx1"/>
                </a:solidFill>
              </a:rPr>
              <a:t>der </a:t>
            </a:r>
            <a:r>
              <a:rPr lang="de-DE" sz="2000" b="1" dirty="0">
                <a:solidFill>
                  <a:schemeClr val="tx1"/>
                </a:solidFill>
              </a:rPr>
              <a:t>Region Hannover </a:t>
            </a:r>
          </a:p>
          <a:p>
            <a:pPr lvl="2" algn="just"/>
            <a:r>
              <a:rPr lang="de-DE" sz="1900" dirty="0" smtClean="0">
                <a:solidFill>
                  <a:schemeClr val="tx1"/>
                </a:solidFill>
              </a:rPr>
              <a:t>Brühlstraße </a:t>
            </a:r>
            <a:r>
              <a:rPr lang="de-DE" sz="1900" dirty="0">
                <a:solidFill>
                  <a:schemeClr val="tx1"/>
                </a:solidFill>
              </a:rPr>
              <a:t>7</a:t>
            </a:r>
          </a:p>
          <a:p>
            <a:pPr lvl="2" algn="just"/>
            <a:r>
              <a:rPr lang="de-DE" sz="1900" dirty="0">
                <a:solidFill>
                  <a:schemeClr val="tx1"/>
                </a:solidFill>
              </a:rPr>
              <a:t>30169 Hannover</a:t>
            </a:r>
          </a:p>
          <a:p>
            <a:pPr lvl="2" algn="l"/>
            <a:endParaRPr lang="de-DE" sz="1900" dirty="0" smtClean="0">
              <a:solidFill>
                <a:schemeClr val="tx1"/>
              </a:solidFill>
            </a:endParaRPr>
          </a:p>
          <a:p>
            <a:pPr lvl="2" algn="l"/>
            <a:r>
              <a:rPr lang="de-DE" sz="1900" dirty="0" smtClean="0">
                <a:solidFill>
                  <a:schemeClr val="tx1"/>
                </a:solidFill>
              </a:rPr>
              <a:t>Geschäftszimmer</a:t>
            </a:r>
            <a:endParaRPr lang="de-DE" sz="1900" dirty="0">
              <a:solidFill>
                <a:schemeClr val="tx1"/>
              </a:solidFill>
            </a:endParaRPr>
          </a:p>
          <a:p>
            <a:pPr lvl="2" algn="l"/>
            <a:r>
              <a:rPr lang="de-DE" sz="1900" dirty="0">
                <a:solidFill>
                  <a:schemeClr val="tx1"/>
                </a:solidFill>
              </a:rPr>
              <a:t>Telefon: 0511/168-43921</a:t>
            </a:r>
          </a:p>
          <a:p>
            <a:pPr lvl="2" algn="l"/>
            <a:r>
              <a:rPr lang="de-DE" sz="1900" dirty="0">
                <a:solidFill>
                  <a:schemeClr val="tx1"/>
                </a:solidFill>
              </a:rPr>
              <a:t>Fax: </a:t>
            </a:r>
            <a:r>
              <a:rPr lang="de-DE" sz="1900" dirty="0" smtClean="0">
                <a:solidFill>
                  <a:schemeClr val="tx1"/>
                </a:solidFill>
              </a:rPr>
              <a:t>0511/168-44022</a:t>
            </a:r>
          </a:p>
          <a:p>
            <a:pPr lvl="2" algn="l"/>
            <a:r>
              <a:rPr lang="de-DE" sz="1900" smtClean="0">
                <a:solidFill>
                  <a:schemeClr val="tx1"/>
                </a:solidFill>
                <a:hlinkClick r:id="rId2"/>
              </a:rPr>
              <a:t>bruehlstrasse@bbs-cb.de</a:t>
            </a:r>
            <a:endParaRPr lang="de-DE" sz="1900" dirty="0" smtClean="0">
              <a:solidFill>
                <a:schemeClr val="tx1"/>
              </a:solidFill>
            </a:endParaRPr>
          </a:p>
          <a:p>
            <a:pPr lvl="2" algn="l"/>
            <a:endParaRPr lang="de-DE" sz="1900" dirty="0" smtClean="0">
              <a:solidFill>
                <a:schemeClr val="tx1"/>
              </a:solidFill>
            </a:endParaRPr>
          </a:p>
          <a:p>
            <a:pPr lvl="2" algn="l"/>
            <a:r>
              <a:rPr lang="de-DE" sz="1900" dirty="0" smtClean="0">
                <a:solidFill>
                  <a:schemeClr val="tx1"/>
                </a:solidFill>
              </a:rPr>
              <a:t>Bildungsgangleiterin:</a:t>
            </a:r>
            <a:endParaRPr lang="de-DE" sz="1900" dirty="0">
              <a:solidFill>
                <a:schemeClr val="tx1"/>
              </a:solidFill>
            </a:endParaRPr>
          </a:p>
          <a:p>
            <a:pPr lvl="2" algn="l"/>
            <a:r>
              <a:rPr lang="de-DE" sz="1900" dirty="0" smtClean="0">
                <a:solidFill>
                  <a:schemeClr val="tx1"/>
                </a:solidFill>
              </a:rPr>
              <a:t>Jutta Trautmann </a:t>
            </a:r>
          </a:p>
          <a:p>
            <a:pPr lvl="2" algn="l"/>
            <a:r>
              <a:rPr lang="de-DE" sz="1900" dirty="0" smtClean="0">
                <a:solidFill>
                  <a:schemeClr val="tx1"/>
                </a:solidFill>
              </a:rPr>
              <a:t>Oberstudienrätin</a:t>
            </a:r>
            <a:endParaRPr lang="de-DE" sz="1900" dirty="0">
              <a:solidFill>
                <a:schemeClr val="tx1"/>
              </a:solidFill>
            </a:endParaRPr>
          </a:p>
          <a:p>
            <a:pPr lvl="2" algn="l"/>
            <a:r>
              <a:rPr lang="de-DE" sz="1900" u="sng" dirty="0" smtClean="0">
                <a:solidFill>
                  <a:schemeClr val="tx1"/>
                </a:solidFill>
                <a:hlinkClick r:id="rId3"/>
              </a:rPr>
              <a:t>jutta.trautmann@bbs-cb.de</a:t>
            </a:r>
            <a:endParaRPr lang="de-DE" sz="1900" u="sng" dirty="0" smtClean="0">
              <a:solidFill>
                <a:schemeClr val="tx1"/>
              </a:solidFill>
            </a:endParaRPr>
          </a:p>
          <a:p>
            <a:pPr lvl="2" algn="l"/>
            <a:endParaRPr lang="de-DE" sz="1900" dirty="0">
              <a:solidFill>
                <a:schemeClr val="tx1"/>
              </a:solidFill>
            </a:endParaRPr>
          </a:p>
          <a:p>
            <a:pPr lvl="1" algn="l"/>
            <a:endParaRPr lang="de-DE" sz="1900" dirty="0">
              <a:solidFill>
                <a:schemeClr val="tx1"/>
              </a:solidFill>
            </a:endParaRPr>
          </a:p>
          <a:p>
            <a:pPr lvl="1" algn="l"/>
            <a:endParaRPr lang="de-DE" sz="1900" dirty="0">
              <a:solidFill>
                <a:schemeClr val="tx1"/>
              </a:solidFill>
            </a:endParaRPr>
          </a:p>
          <a:p>
            <a:pPr algn="l"/>
            <a:endParaRPr lang="de-DE" sz="1300" dirty="0">
              <a:solidFill>
                <a:schemeClr val="tx1"/>
              </a:solidFill>
            </a:endParaRPr>
          </a:p>
          <a:p>
            <a:pPr algn="l"/>
            <a:endParaRPr lang="de-DE" sz="1300" dirty="0">
              <a:solidFill>
                <a:prstClr val="black">
                  <a:tint val="75000"/>
                </a:prstClr>
              </a:solidFill>
            </a:endParaRPr>
          </a:p>
          <a:p>
            <a:endParaRPr lang="de-DE" sz="2000" b="1" i="1" dirty="0">
              <a:solidFill>
                <a:srgbClr val="FF0000"/>
              </a:solidFill>
            </a:endParaRPr>
          </a:p>
          <a:p>
            <a:pPr algn="l"/>
            <a:endParaRPr lang="de-DE" dirty="0">
              <a:solidFill>
                <a:prstClr val="black">
                  <a:tint val="75000"/>
                </a:prstClr>
              </a:solidFill>
            </a:endParaRPr>
          </a:p>
          <a:p>
            <a:pPr algn="l"/>
            <a:endParaRPr lang="de-DE" dirty="0">
              <a:solidFill>
                <a:prstClr val="black">
                  <a:tint val="75000"/>
                </a:prstClr>
              </a:solidFill>
            </a:endParaRPr>
          </a:p>
          <a:p>
            <a:pPr algn="l"/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Untertitel 2"/>
          <p:cNvSpPr txBox="1">
            <a:spLocks/>
          </p:cNvSpPr>
          <p:nvPr/>
        </p:nvSpPr>
        <p:spPr>
          <a:xfrm>
            <a:off x="7003008" y="0"/>
            <a:ext cx="3377844" cy="7200900"/>
          </a:xfrm>
          <a:prstGeom prst="rect">
            <a:avLst/>
          </a:prstGeom>
        </p:spPr>
        <p:txBody>
          <a:bodyPr vert="horz" lIns="99779" tIns="49890" rIns="99779" bIns="4989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2200" b="1" i="1" dirty="0">
              <a:solidFill>
                <a:srgbClr val="FF0000"/>
              </a:solidFill>
            </a:endParaRPr>
          </a:p>
          <a:p>
            <a:r>
              <a:rPr lang="de-DE" sz="2200" b="1" i="1" dirty="0" smtClean="0">
                <a:solidFill>
                  <a:srgbClr val="FF0000"/>
                </a:solidFill>
              </a:rPr>
              <a:t>  </a:t>
            </a:r>
            <a:endParaRPr lang="de-DE" sz="2200" b="1" i="1" dirty="0">
              <a:solidFill>
                <a:srgbClr val="FF0000"/>
              </a:solidFill>
            </a:endParaRPr>
          </a:p>
          <a:p>
            <a:endParaRPr lang="de-DE" sz="2200" b="1" i="1" dirty="0">
              <a:solidFill>
                <a:srgbClr val="FF0000"/>
              </a:solidFill>
            </a:endParaRPr>
          </a:p>
          <a:p>
            <a:endParaRPr lang="de-DE" sz="2200" b="1" i="1" dirty="0" smtClean="0">
              <a:solidFill>
                <a:srgbClr val="FF0000"/>
              </a:solidFill>
            </a:endParaRPr>
          </a:p>
          <a:p>
            <a:endParaRPr lang="de-DE" sz="2200" b="1" i="1" dirty="0">
              <a:solidFill>
                <a:srgbClr val="FF0000"/>
              </a:solidFill>
            </a:endParaRPr>
          </a:p>
          <a:p>
            <a:endParaRPr lang="de-DE" sz="2200" b="1" i="1" dirty="0">
              <a:solidFill>
                <a:srgbClr val="FF0000"/>
              </a:solidFill>
            </a:endParaRPr>
          </a:p>
          <a:p>
            <a:endParaRPr lang="de-DE" sz="2200" b="1" i="1" dirty="0">
              <a:solidFill>
                <a:srgbClr val="FF0000"/>
              </a:solidFill>
            </a:endParaRPr>
          </a:p>
          <a:p>
            <a:endParaRPr lang="de-DE" sz="2200" b="1" i="1" dirty="0">
              <a:solidFill>
                <a:srgbClr val="FF0000"/>
              </a:solidFill>
            </a:endParaRPr>
          </a:p>
          <a:p>
            <a:r>
              <a:rPr lang="de-DE" sz="2200" b="1" i="1" dirty="0">
                <a:solidFill>
                  <a:srgbClr val="FF0000"/>
                </a:solidFill>
              </a:rPr>
              <a:t>Foto/Logo</a:t>
            </a:r>
          </a:p>
          <a:p>
            <a:endParaRPr lang="de-DE" sz="2200" b="1" i="1" dirty="0">
              <a:solidFill>
                <a:srgbClr val="FF0000"/>
              </a:solidFill>
            </a:endParaRPr>
          </a:p>
          <a:p>
            <a:endParaRPr lang="de-DE" sz="2200" b="1" i="1" dirty="0">
              <a:solidFill>
                <a:srgbClr val="FF0000"/>
              </a:solidFill>
            </a:endParaRPr>
          </a:p>
          <a:p>
            <a:endParaRPr lang="de-DE" sz="1600" b="1" i="1" dirty="0">
              <a:solidFill>
                <a:srgbClr val="FF0000"/>
              </a:solidFill>
            </a:endParaRPr>
          </a:p>
          <a:p>
            <a:r>
              <a:rPr lang="de-DE" sz="28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Europakaufmann/</a:t>
            </a:r>
            <a:endParaRPr lang="de-DE" sz="28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de-DE" sz="28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Europakauffrau</a:t>
            </a:r>
            <a:endParaRPr lang="de-DE" sz="28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Grafik 9" descr="Auslandspraktikum 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5656" y="1872258"/>
            <a:ext cx="2532547" cy="18953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169" y="288082"/>
            <a:ext cx="2540000" cy="83820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9032" y="360090"/>
            <a:ext cx="25400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41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544</Words>
  <Application>Microsoft Office PowerPoint</Application>
  <PresentationFormat>Benutzerdefiniert</PresentationFormat>
  <Paragraphs>223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Larissa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Christiane</dc:creator>
  <cp:lastModifiedBy>Trautmann, Jutta - BBS Handel Hannover</cp:lastModifiedBy>
  <cp:revision>68</cp:revision>
  <cp:lastPrinted>2023-09-21T09:13:00Z</cp:lastPrinted>
  <dcterms:created xsi:type="dcterms:W3CDTF">2015-08-27T15:14:35Z</dcterms:created>
  <dcterms:modified xsi:type="dcterms:W3CDTF">2024-09-10T07:00:36Z</dcterms:modified>
</cp:coreProperties>
</file>